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4384000" cy="13716000"/>
  <p:notesSz cx="6858000" cy="9144000"/>
  <p:embeddedFontLst>
    <p:embeddedFont>
      <p:font typeface="Pretendard Bold" panose="020B0604020202020204" charset="-127"/>
      <p:bold r:id="rId9"/>
    </p:embeddedFont>
    <p:embeddedFont>
      <p:font typeface="Pretendard Regular" panose="020B0604020202020204" charset="-127"/>
      <p:regular r:id="rId10"/>
    </p:embeddedFont>
    <p:embeddedFont>
      <p:font typeface="Pretendard Variable SemiBold" panose="02000003000000020004" pitchFamily="2" charset="-127"/>
      <p:bold r:id="rId11"/>
    </p:embeddedFont>
    <p:embeddedFont>
      <p:font typeface="Poppins Bold" panose="020B0604020202020204" charset="0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B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318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bluenyang.kr/s/gamesung-coding/doc/api-cCpiQJUiu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bluenyang.kr/s/gamesung-coding/doc/figma-bfp4fzKc3z" TargetMode="External"/><Relationship Id="rId5" Type="http://schemas.openxmlformats.org/officeDocument/2006/relationships/hyperlink" Target="https://docs.bluenyang.kr/s/gamesung-coding/doc/ui-flowchart-coRrEdM2zm" TargetMode="External"/><Relationship Id="rId4" Type="http://schemas.openxmlformats.org/officeDocument/2006/relationships/hyperlink" Target="https://docs.bluenyang.kr/s/gamesung-coding/doc/e-r-diagram-6FlmLq8H9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Gamesung-Coding/a11y-market-server/issues" TargetMode="External"/><Relationship Id="rId4" Type="http://schemas.openxmlformats.org/officeDocument/2006/relationships/hyperlink" Target="https://gscd-dev-api.croffledev.kr/swagger-ui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Gamesung-Coding/a11y-market-web/issues" TargetMode="External"/><Relationship Id="rId4" Type="http://schemas.openxmlformats.org/officeDocument/2006/relationships/hyperlink" Target="https://gscd-dev.croffledev.kr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7A72FA-F9DF-EE47-72B8-73F9977FD8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900" y="1104901"/>
            <a:ext cx="1016000" cy="1016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6500"/>
            <a:ext cx="3048000" cy="81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700" y="12115800"/>
            <a:ext cx="12852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03575" y="12127225"/>
            <a:ext cx="525769" cy="4571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19664" y="2120901"/>
            <a:ext cx="9969500" cy="3416300"/>
          </a:xfrm>
          <a:prstGeom prst="rect">
            <a:avLst/>
          </a:prstGeom>
        </p:spPr>
        <p:txBody>
          <a:bodyPr lIns="0" tIns="59266" rIns="0" bIns="0" rtlCol="0" anchor="t"/>
          <a:lstStyle/>
          <a:p>
            <a:pPr lvl="0" algn="l">
              <a:lnSpc>
                <a:spcPct val="107899"/>
              </a:lnSpc>
            </a:pPr>
            <a:r>
              <a:rPr lang="en" sz="9333" b="0" i="0" u="none" strike="noStrike" spc="-280" dirty="0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A11y MARKET</a:t>
            </a:r>
          </a:p>
          <a:p>
            <a:pPr lvl="0" algn="l">
              <a:lnSpc>
                <a:spcPct val="107899"/>
              </a:lnSpc>
            </a:pPr>
            <a:r>
              <a:rPr lang="ko-KR" sz="9333" b="0" i="0" u="none" strike="noStrike" spc="-280" dirty="0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진행</a:t>
            </a:r>
            <a:r>
              <a:rPr lang="en-US" sz="9333" b="0" i="0" u="none" strike="noStrike" spc="-280" dirty="0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9333" b="0" i="0" u="none" strike="noStrike" spc="-280" dirty="0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상황</a:t>
            </a:r>
            <a:r>
              <a:rPr lang="en-US" sz="9333" b="0" i="0" u="none" strike="noStrike" spc="-280" dirty="0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9333" b="0" i="0" u="none" strike="noStrike" spc="-280" dirty="0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보고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3200" y="1409700"/>
            <a:ext cx="1511300" cy="533400"/>
          </a:xfrm>
          <a:prstGeom prst="rect">
            <a:avLst/>
          </a:prstGeom>
        </p:spPr>
        <p:txBody>
          <a:bodyPr lIns="0" tIns="3048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2400" b="0" i="0" u="none" strike="noStrike" spc="-48">
                <a:solidFill>
                  <a:srgbClr val="FFFFFF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2025. 11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00800" y="11861800"/>
            <a:ext cx="36068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contact@bluenyang.kr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14800" y="11874500"/>
            <a:ext cx="16510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spc="-48" dirty="0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팀장</a:t>
            </a:r>
            <a:r>
              <a:rPr lang="en-US" sz="2400" b="0" i="0" u="none" strike="noStrike" spc="-48" dirty="0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400" b="0" i="0" u="none" strike="noStrike" spc="-48" dirty="0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안규태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41800" y="1409700"/>
            <a:ext cx="34163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Progress Report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900900" y="1397000"/>
            <a:ext cx="32131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Gamesung coding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409700" y="8509000"/>
          <a:ext cx="22032120" cy="3855751"/>
        </p:xfrm>
        <a:graphic>
          <a:graphicData uri="http://schemas.openxmlformats.org/drawingml/2006/table">
            <a:tbl>
              <a:tblPr/>
              <a:tblGrid>
                <a:gridCol w="1546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5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3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4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770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84505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5999" b="0" i="0" u="none" strike="noStrike">
                          <a:solidFill>
                            <a:srgbClr val="509BF8"/>
                          </a:solidFill>
                          <a:latin typeface="Poppins Bold"/>
                        </a:rPr>
                        <a:t>01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2933" b="0" i="0" u="none" strike="noStrike">
                          <a:solidFill>
                            <a:srgbClr val="1A1A1A"/>
                          </a:solidFill>
                          <a:ea typeface="Pretendard Bold"/>
                        </a:rPr>
                        <a:t>개요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설계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진행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개요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5999" b="0" i="0" u="none" strike="noStrike">
                          <a:solidFill>
                            <a:srgbClr val="509BF8"/>
                          </a:solidFill>
                          <a:latin typeface="Poppins Bold"/>
                        </a:rPr>
                        <a:t>02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sz="2933" b="0" i="0" u="none" strike="noStrike">
                          <a:solidFill>
                            <a:srgbClr val="1A1A1A"/>
                          </a:solidFill>
                          <a:ea typeface="Pretendard Bold"/>
                        </a:rPr>
                        <a:t>설계</a:t>
                      </a:r>
                      <a:r>
                        <a:rPr lang="en-US" sz="2933" b="0" i="0" u="none" strike="noStrike">
                          <a:solidFill>
                            <a:srgbClr val="1A1A1A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933" b="0" i="0" u="none" strike="noStrike">
                          <a:solidFill>
                            <a:srgbClr val="1A1A1A"/>
                          </a:solidFill>
                          <a:ea typeface="Pretendard Bold"/>
                        </a:rPr>
                        <a:t>진행</a:t>
                      </a:r>
                      <a:r>
                        <a:rPr lang="en-US" sz="2933" b="0" i="0" u="none" strike="noStrike">
                          <a:solidFill>
                            <a:srgbClr val="1A1A1A"/>
                          </a:solidFill>
                          <a:latin typeface="Pretendard Bold"/>
                        </a:rPr>
                        <a:t>/</a:t>
                      </a:r>
                      <a:r>
                        <a:rPr lang="ko-KR" sz="2933" b="0" i="0" u="none" strike="noStrike">
                          <a:solidFill>
                            <a:srgbClr val="1A1A1A"/>
                          </a:solidFill>
                          <a:ea typeface="Pretendard Bold"/>
                        </a:rPr>
                        <a:t>변경</a:t>
                      </a:r>
                      <a:r>
                        <a:rPr lang="en-US" sz="2933" b="0" i="0" u="none" strike="noStrike">
                          <a:solidFill>
                            <a:srgbClr val="1A1A1A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933" b="0" i="0" u="none" strike="noStrike">
                          <a:solidFill>
                            <a:srgbClr val="1A1A1A"/>
                          </a:solidFill>
                          <a:ea typeface="Pretendard Bold"/>
                        </a:rPr>
                        <a:t>사항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설계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명세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변경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사항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사항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5999" b="0" i="0" u="none" strike="noStrike">
                          <a:solidFill>
                            <a:srgbClr val="509BF8"/>
                          </a:solidFill>
                          <a:latin typeface="Poppins Bold"/>
                        </a:rPr>
                        <a:t>03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sz="2933" b="0" i="0" u="none" strike="noStrike">
                          <a:solidFill>
                            <a:srgbClr val="1A1A1A"/>
                          </a:solidFill>
                          <a:ea typeface="Pretendard Bold"/>
                        </a:rPr>
                        <a:t>백엔드</a:t>
                      </a:r>
                      <a:r>
                        <a:rPr lang="en-US" sz="2933" b="0" i="0" u="none" strike="noStrike">
                          <a:solidFill>
                            <a:srgbClr val="1A1A1A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933" b="0" i="0" u="none" strike="noStrike">
                          <a:solidFill>
                            <a:srgbClr val="1A1A1A"/>
                          </a:solidFill>
                          <a:ea typeface="Pretendard Bold"/>
                        </a:rPr>
                        <a:t>진행</a:t>
                      </a:r>
                      <a:r>
                        <a:rPr lang="en-US" sz="2933" b="0" i="0" u="none" strike="noStrike">
                          <a:solidFill>
                            <a:srgbClr val="1A1A1A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933" b="0" i="0" u="none" strike="noStrike">
                          <a:solidFill>
                            <a:srgbClr val="1A1A1A"/>
                          </a:solidFill>
                          <a:ea typeface="Pretendard Bold"/>
                        </a:rPr>
                        <a:t>상황</a:t>
                      </a:r>
                      <a:r>
                        <a:rPr lang="en-US" sz="2933" b="0" i="0" u="none" strike="noStrike">
                          <a:solidFill>
                            <a:srgbClr val="1A1A1A"/>
                          </a:solidFill>
                          <a:latin typeface="Pretendard Bold"/>
                        </a:rPr>
                        <a:t> 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각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담당자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진행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상황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1246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5999" b="0" i="0" u="none" strike="noStrike">
                          <a:solidFill>
                            <a:srgbClr val="509BF8"/>
                          </a:solidFill>
                          <a:latin typeface="Poppins Bold"/>
                        </a:rPr>
                        <a:t>04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sz="2933" b="0" i="0" u="none" strike="noStrike">
                          <a:solidFill>
                            <a:srgbClr val="1A1A1A"/>
                          </a:solidFill>
                          <a:ea typeface="Pretendard Bold"/>
                        </a:rPr>
                        <a:t>프론트</a:t>
                      </a:r>
                      <a:r>
                        <a:rPr lang="en-US" sz="2933" b="0" i="0" u="none" strike="noStrike">
                          <a:solidFill>
                            <a:srgbClr val="1A1A1A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933" b="0" i="0" u="none" strike="noStrike">
                          <a:solidFill>
                            <a:srgbClr val="1A1A1A"/>
                          </a:solidFill>
                          <a:ea typeface="Pretendard Bold"/>
                        </a:rPr>
                        <a:t>진행</a:t>
                      </a:r>
                      <a:r>
                        <a:rPr lang="en-US" sz="2933" b="0" i="0" u="none" strike="noStrike">
                          <a:solidFill>
                            <a:srgbClr val="1A1A1A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933" b="0" i="0" u="none" strike="noStrike">
                          <a:solidFill>
                            <a:srgbClr val="1A1A1A"/>
                          </a:solidFill>
                          <a:ea typeface="Pretendard Bold"/>
                        </a:rPr>
                        <a:t>상황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각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담당자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진행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상황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5999" b="0" i="0" u="none" strike="noStrike">
                          <a:solidFill>
                            <a:srgbClr val="509BF8"/>
                          </a:solidFill>
                          <a:latin typeface="Poppins Bold"/>
                        </a:rPr>
                        <a:t>05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sz="2933" b="0" i="0" u="none" strike="noStrike">
                          <a:solidFill>
                            <a:srgbClr val="1A1A1A"/>
                          </a:solidFill>
                          <a:ea typeface="Pretendard Bold"/>
                        </a:rPr>
                        <a:t>주요</a:t>
                      </a:r>
                      <a:r>
                        <a:rPr lang="en-US" sz="2933" b="0" i="0" u="none" strike="noStrike">
                          <a:solidFill>
                            <a:srgbClr val="1A1A1A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933" b="0" i="0" u="none" strike="noStrike">
                          <a:solidFill>
                            <a:srgbClr val="1A1A1A"/>
                          </a:solidFill>
                          <a:ea typeface="Pretendard Bold"/>
                        </a:rPr>
                        <a:t>예정</a:t>
                      </a:r>
                      <a:r>
                        <a:rPr lang="en-US" sz="2933" b="0" i="0" u="none" strike="noStrike">
                          <a:solidFill>
                            <a:srgbClr val="1A1A1A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933" b="0" i="0" u="none" strike="noStrike">
                          <a:solidFill>
                            <a:srgbClr val="1A1A1A"/>
                          </a:solidFill>
                          <a:ea typeface="Pretendard Bold"/>
                        </a:rPr>
                        <a:t>작업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주요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진행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예정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1A1A1A"/>
                          </a:solidFill>
                          <a:ea typeface="Pretendard Regular"/>
                        </a:rPr>
                        <a:t>사항</a:t>
                      </a:r>
                      <a:r>
                        <a:rPr lang="en-US" sz="2666" b="0" i="0" u="none" strike="noStrike">
                          <a:solidFill>
                            <a:srgbClr val="1A1A1A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473200" y="1447800"/>
            <a:ext cx="4610100" cy="1066800"/>
          </a:xfrm>
          <a:prstGeom prst="rect">
            <a:avLst/>
          </a:prstGeom>
        </p:spPr>
        <p:txBody>
          <a:bodyPr lIns="0" tIns="7620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6000" b="0" i="0" u="none" strike="noStrike" spc="-120">
                <a:solidFill>
                  <a:srgbClr val="509BF8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900900" y="1397000"/>
            <a:ext cx="32131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400" b="0" i="0" u="none" strike="noStrike" spc="-48" dirty="0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Gamesung coding</a:t>
            </a:r>
          </a:p>
        </p:txBody>
      </p:sp>
      <p:pic>
        <p:nvPicPr>
          <p:cNvPr id="6" name="그림 5" descr="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136087-AA12-7F62-32F5-9EC2B679D8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900" y="1104901"/>
            <a:ext cx="10160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565400"/>
            <a:ext cx="21475700" cy="9677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986500" y="1409700"/>
            <a:ext cx="3911600" cy="4318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-US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A11y Market </a:t>
            </a:r>
            <a:r>
              <a:rPr lang="ko-KR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진행</a:t>
            </a:r>
            <a:r>
              <a:rPr lang="en-US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상황</a:t>
            </a:r>
            <a:r>
              <a:rPr lang="en-US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보고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62200" y="2933700"/>
            <a:ext cx="16217900" cy="119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프로젝트</a:t>
            </a:r>
            <a:r>
              <a:rPr lang="en-US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개요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정보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접근에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어려움을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겪는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사용자와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판매자를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연결하는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상품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중개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쇼핑몰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62200" y="4432300"/>
            <a:ext cx="4635500" cy="7454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필수</a:t>
            </a:r>
            <a:r>
              <a:rPr lang="en-US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기능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기본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회원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기능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로그인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/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로그아웃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등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인증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회원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정보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</a:t>
            </a:r>
          </a:p>
          <a:p>
            <a:pPr lvl="0" algn="l">
              <a:lnSpc>
                <a:spcPct val="116199"/>
              </a:lnSpc>
            </a:pPr>
            <a:endParaRPr lang="ko-KR" sz="2930" b="0" i="0" u="none" strike="noStrike">
              <a:solidFill>
                <a:srgbClr val="000000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0" algn="l">
              <a:lnSpc>
                <a:spcPct val="116199"/>
              </a:lnSpc>
            </a:pPr>
            <a:endParaRPr lang="ko-KR" sz="2930" b="0" i="0" u="none" strike="noStrike">
              <a:solidFill>
                <a:srgbClr val="000000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0" algn="l">
              <a:lnSpc>
                <a:spcPct val="116199"/>
              </a:lnSpc>
            </a:pPr>
            <a:endParaRPr lang="ko-KR" sz="2930" b="0" i="0" u="none" strike="noStrike">
              <a:solidFill>
                <a:srgbClr val="000000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구매자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기능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상품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조회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상품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정보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조회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장바구니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상품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결제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취소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ko-KR" sz="2930" b="0" i="0" u="none" strike="noStrike">
              <a:solidFill>
                <a:srgbClr val="000000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877800" y="4432300"/>
            <a:ext cx="5232400" cy="5880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endParaRPr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신뢰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시스템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구매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확정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시스템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구매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확정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후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정산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시스템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판매자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등급제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시스템</a:t>
            </a:r>
          </a:p>
          <a:p>
            <a:pPr lvl="0" algn="l">
              <a:lnSpc>
                <a:spcPct val="116199"/>
              </a:lnSpc>
            </a:pPr>
            <a:endParaRPr lang="ko-KR" sz="2930" b="0" i="0" u="none" strike="noStrike">
              <a:solidFill>
                <a:srgbClr val="000000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0" algn="l">
              <a:lnSpc>
                <a:spcPct val="116199"/>
              </a:lnSpc>
            </a:pPr>
            <a:endParaRPr lang="ko-KR" sz="2930" b="0" i="0" u="none" strike="noStrike">
              <a:solidFill>
                <a:srgbClr val="000000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접근성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맞춤형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UI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환경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AI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기반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상품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정보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요약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TTS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15200" y="4432300"/>
            <a:ext cx="5232400" cy="6413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endParaRPr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판매자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기능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판매자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가입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신청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상품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등록신청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관리판매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현황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대시보드</a:t>
            </a:r>
          </a:p>
          <a:p>
            <a:pPr lvl="0" algn="l">
              <a:lnSpc>
                <a:spcPct val="116199"/>
              </a:lnSpc>
            </a:pPr>
            <a:endParaRPr lang="ko-KR" sz="2930" b="0" i="0" u="none" strike="noStrike">
              <a:solidFill>
                <a:srgbClr val="000000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기능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판매자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상품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회원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내역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및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상태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659F0DDD-8141-8982-5A7D-0E740CD0FF7E}"/>
              </a:ext>
            </a:extLst>
          </p:cNvPr>
          <p:cNvSpPr txBox="1"/>
          <p:nvPr/>
        </p:nvSpPr>
        <p:spPr>
          <a:xfrm>
            <a:off x="1422400" y="1193800"/>
            <a:ext cx="9474200" cy="1066800"/>
          </a:xfrm>
          <a:prstGeom prst="rect">
            <a:avLst/>
          </a:prstGeom>
        </p:spPr>
        <p:txBody>
          <a:bodyPr lIns="0" tIns="7620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6000" b="0" i="0" u="none" strike="noStrike" spc="-120" dirty="0">
                <a:solidFill>
                  <a:srgbClr val="509BF8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01</a:t>
            </a:r>
            <a:r>
              <a:rPr lang="en" sz="6000" spc="-12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altLang="en-US" sz="6000" spc="-12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개요</a:t>
            </a:r>
            <a:endParaRPr lang="en" sz="6000" b="0" i="0" u="none" strike="noStrike" spc="-120" dirty="0">
              <a:solidFill>
                <a:srgbClr val="509BF8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2628900"/>
            <a:ext cx="21475700" cy="9677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62200" y="3083668"/>
            <a:ext cx="5816600" cy="6731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API </a:t>
            </a:r>
            <a:r>
              <a:rPr lang="ko-KR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엔드</a:t>
            </a:r>
            <a:r>
              <a:rPr lang="en-GB" altLang="ko-KR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포인트</a:t>
            </a:r>
            <a:r>
              <a:rPr lang="en-US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리스트</a:t>
            </a:r>
            <a:r>
              <a:rPr lang="en-US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추가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62200" y="3985368"/>
            <a:ext cx="12344400" cy="22352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DB </a:t>
            </a:r>
            <a:r>
              <a:rPr lang="ko-KR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테이블</a:t>
            </a:r>
            <a:r>
              <a:rPr lang="en-US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추가</a:t>
            </a:r>
            <a:r>
              <a:rPr lang="en-US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및</a:t>
            </a:r>
            <a:r>
              <a:rPr lang="en-US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스키마</a:t>
            </a:r>
            <a:r>
              <a:rPr lang="en-US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수정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id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데이터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타입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수정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(String -&gt; UUIDv7)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orders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및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en-US" sz="2930" b="0" i="0" u="none" strike="noStrike" dirty="0" err="1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order_items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를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FK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대신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스냅샷으로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수정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인증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방식이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JWT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로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변경됨에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따라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en-US" sz="2930" b="0" i="0" u="none" strike="noStrike" dirty="0" err="1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refresh_token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을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DB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에서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관리하기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위해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추가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62200" y="6449168"/>
            <a:ext cx="6096000" cy="6731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Miro</a:t>
            </a:r>
            <a:r>
              <a:rPr lang="ko-KR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를</a:t>
            </a:r>
            <a:r>
              <a:rPr lang="en-US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사용한</a:t>
            </a:r>
            <a:r>
              <a:rPr lang="en-US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UI </a:t>
            </a:r>
            <a:r>
              <a:rPr lang="en-US" sz="3810" b="1" i="0" u="none" strike="noStrike" dirty="0" err="1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FlowChart</a:t>
            </a:r>
            <a:endParaRPr lang="en-US" sz="3810" b="1" i="0" u="none" strike="noStrike" dirty="0">
              <a:solidFill>
                <a:srgbClr val="000000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62200" y="7376268"/>
            <a:ext cx="5410200" cy="6731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Figma</a:t>
            </a:r>
            <a:r>
              <a:rPr lang="ko-KR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를</a:t>
            </a:r>
            <a:r>
              <a:rPr lang="en-US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사용한</a:t>
            </a:r>
            <a:r>
              <a:rPr lang="en-US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UI </a:t>
            </a:r>
            <a:r>
              <a:rPr lang="ko-KR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디자인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62200" y="8316068"/>
            <a:ext cx="6858000" cy="22352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백엔드</a:t>
            </a:r>
            <a:r>
              <a:rPr lang="en-US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 </a:t>
            </a:r>
            <a:r>
              <a:rPr lang="ko-KR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변경</a:t>
            </a:r>
            <a:r>
              <a:rPr lang="en-US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사항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인증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방식을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Session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에서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JWT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로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변경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Swagger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를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사용해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API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세부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명세서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생성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DB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더미데이터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추가</a:t>
            </a:r>
          </a:p>
        </p:txBody>
      </p:sp>
      <p:sp>
        <p:nvSpPr>
          <p:cNvPr id="26" name="사각형: 둥근 모서리 25">
            <a:hlinkClick r:id="rId3"/>
            <a:extLst>
              <a:ext uri="{FF2B5EF4-FFF2-40B4-BE49-F238E27FC236}">
                <a16:creationId xmlns:a16="http://schemas.microsoft.com/office/drawing/2014/main" id="{B840329D-A166-7E35-6123-0F232878DC5C}"/>
              </a:ext>
            </a:extLst>
          </p:cNvPr>
          <p:cNvSpPr/>
          <p:nvPr/>
        </p:nvSpPr>
        <p:spPr>
          <a:xfrm>
            <a:off x="8140700" y="3096368"/>
            <a:ext cx="2330450" cy="635000"/>
          </a:xfrm>
          <a:prstGeom prst="roundRect">
            <a:avLst>
              <a:gd name="adj" fmla="val 29167"/>
            </a:avLst>
          </a:prstGeom>
          <a:solidFill>
            <a:srgbClr val="5CB9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문서 </a:t>
            </a:r>
            <a:r>
              <a:rPr lang="en-GB" altLang="ko-KR" sz="35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URL</a:t>
            </a:r>
            <a:endParaRPr lang="en-GB" sz="35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7" name="사각형: 둥근 모서리 26">
            <a:hlinkClick r:id="rId4"/>
            <a:extLst>
              <a:ext uri="{FF2B5EF4-FFF2-40B4-BE49-F238E27FC236}">
                <a16:creationId xmlns:a16="http://schemas.microsoft.com/office/drawing/2014/main" id="{A30B15C0-EE30-E136-32A7-974E3ABABD69}"/>
              </a:ext>
            </a:extLst>
          </p:cNvPr>
          <p:cNvSpPr/>
          <p:nvPr/>
        </p:nvSpPr>
        <p:spPr>
          <a:xfrm>
            <a:off x="8458200" y="3769468"/>
            <a:ext cx="2330450" cy="647700"/>
          </a:xfrm>
          <a:prstGeom prst="roundRect">
            <a:avLst>
              <a:gd name="adj" fmla="val 29167"/>
            </a:avLst>
          </a:prstGeom>
          <a:solidFill>
            <a:srgbClr val="5CB9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문서 </a:t>
            </a:r>
            <a:r>
              <a:rPr lang="en-GB" altLang="ko-KR" sz="35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URL</a:t>
            </a:r>
            <a:endParaRPr lang="en-GB" sz="35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8" name="사각형: 둥근 모서리 27">
            <a:hlinkClick r:id="rId5"/>
            <a:extLst>
              <a:ext uri="{FF2B5EF4-FFF2-40B4-BE49-F238E27FC236}">
                <a16:creationId xmlns:a16="http://schemas.microsoft.com/office/drawing/2014/main" id="{F3050049-3ED8-00D1-0413-F35445C2EBCB}"/>
              </a:ext>
            </a:extLst>
          </p:cNvPr>
          <p:cNvSpPr/>
          <p:nvPr/>
        </p:nvSpPr>
        <p:spPr>
          <a:xfrm>
            <a:off x="8458200" y="6525368"/>
            <a:ext cx="2330450" cy="647700"/>
          </a:xfrm>
          <a:prstGeom prst="roundRect">
            <a:avLst>
              <a:gd name="adj" fmla="val 29167"/>
            </a:avLst>
          </a:prstGeom>
          <a:solidFill>
            <a:srgbClr val="5CB9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문서 </a:t>
            </a:r>
            <a:r>
              <a:rPr lang="en-GB" altLang="ko-KR" sz="35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URL</a:t>
            </a:r>
            <a:endParaRPr lang="en-GB" sz="35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9" name="사각형: 둥근 모서리 28">
            <a:hlinkClick r:id="rId6"/>
            <a:extLst>
              <a:ext uri="{FF2B5EF4-FFF2-40B4-BE49-F238E27FC236}">
                <a16:creationId xmlns:a16="http://schemas.microsoft.com/office/drawing/2014/main" id="{E4686E83-1298-7C6D-91C0-AB444977C8E9}"/>
              </a:ext>
            </a:extLst>
          </p:cNvPr>
          <p:cNvSpPr/>
          <p:nvPr/>
        </p:nvSpPr>
        <p:spPr>
          <a:xfrm>
            <a:off x="7753350" y="7439768"/>
            <a:ext cx="2330450" cy="647700"/>
          </a:xfrm>
          <a:prstGeom prst="roundRect">
            <a:avLst>
              <a:gd name="adj" fmla="val 29167"/>
            </a:avLst>
          </a:prstGeom>
          <a:solidFill>
            <a:srgbClr val="5CB9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문서 </a:t>
            </a:r>
            <a:r>
              <a:rPr lang="en-GB" altLang="ko-KR" sz="35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URL</a:t>
            </a:r>
            <a:endParaRPr lang="en-GB" sz="35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F939F242-7497-DC22-B4CF-838467ED97BD}"/>
              </a:ext>
            </a:extLst>
          </p:cNvPr>
          <p:cNvSpPr txBox="1"/>
          <p:nvPr/>
        </p:nvSpPr>
        <p:spPr>
          <a:xfrm>
            <a:off x="1422400" y="1193800"/>
            <a:ext cx="9474200" cy="1066800"/>
          </a:xfrm>
          <a:prstGeom prst="rect">
            <a:avLst/>
          </a:prstGeom>
        </p:spPr>
        <p:txBody>
          <a:bodyPr lIns="0" tIns="7620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6000" b="0" i="0" u="none" strike="noStrike" spc="-120" dirty="0">
                <a:solidFill>
                  <a:srgbClr val="509BF8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0</a:t>
            </a:r>
            <a:r>
              <a:rPr lang="en" sz="6000" spc="-120" dirty="0">
                <a:solidFill>
                  <a:srgbClr val="509BF8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r>
              <a:rPr lang="en" sz="6000" spc="-12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altLang="en-US" sz="6000" spc="-12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설계 진행 </a:t>
            </a:r>
            <a:r>
              <a:rPr lang="en-GB" altLang="ko-KR" sz="6000" spc="-12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/ </a:t>
            </a:r>
            <a:r>
              <a:rPr lang="ko-KR" altLang="en-US" sz="6000" spc="-12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변경 사항</a:t>
            </a:r>
            <a:endParaRPr lang="en" sz="6000" b="0" i="0" u="none" strike="noStrike" spc="-120" dirty="0">
              <a:solidFill>
                <a:srgbClr val="509BF8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3" name="TextBox 5">
            <a:extLst>
              <a:ext uri="{FF2B5EF4-FFF2-40B4-BE49-F238E27FC236}">
                <a16:creationId xmlns:a16="http://schemas.microsoft.com/office/drawing/2014/main" id="{B12C2C58-4C1B-93ED-6419-06C94FCE4740}"/>
              </a:ext>
            </a:extLst>
          </p:cNvPr>
          <p:cNvSpPr txBox="1"/>
          <p:nvPr/>
        </p:nvSpPr>
        <p:spPr>
          <a:xfrm>
            <a:off x="18986500" y="1409700"/>
            <a:ext cx="3911600" cy="4318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-US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A11y Market </a:t>
            </a:r>
            <a:r>
              <a:rPr lang="ko-KR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진행</a:t>
            </a:r>
            <a:r>
              <a:rPr lang="en-US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상황</a:t>
            </a:r>
            <a:r>
              <a:rPr lang="en-US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보고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565400"/>
            <a:ext cx="21475700" cy="967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700" y="3733800"/>
            <a:ext cx="10680700" cy="8013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947900" y="3060700"/>
            <a:ext cx="4178300" cy="6731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이슈</a:t>
            </a:r>
            <a:r>
              <a:rPr lang="en-US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완료</a:t>
            </a:r>
            <a:r>
              <a:rPr lang="en-US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현황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497800" y="3733800"/>
            <a:ext cx="1727200" cy="431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총계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: 62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62200" y="3060700"/>
            <a:ext cx="9486900" cy="79756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작업</a:t>
            </a:r>
            <a:r>
              <a:rPr lang="en-US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3810" b="1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완료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이메일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인증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로그인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/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로그아웃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/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회원가입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장바구니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기능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상품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조회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주문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준비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및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주문서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생성</a:t>
            </a:r>
          </a:p>
          <a:p>
            <a:pPr lvl="0" algn="l">
              <a:lnSpc>
                <a:spcPct val="116199"/>
              </a:lnSpc>
            </a:pPr>
            <a:endParaRPr lang="ko-KR" sz="2930" b="0" i="0" u="none" strike="noStrike" dirty="0">
              <a:solidFill>
                <a:srgbClr val="000000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회원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정보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-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배송지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회원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정보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-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기본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배송지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</a:t>
            </a:r>
          </a:p>
          <a:p>
            <a:pPr lvl="0" algn="l">
              <a:lnSpc>
                <a:spcPct val="116199"/>
              </a:lnSpc>
            </a:pPr>
            <a:endParaRPr lang="ko-KR" sz="2930" b="0" i="0" u="none" strike="noStrike" dirty="0">
              <a:solidFill>
                <a:srgbClr val="000000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판매자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-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가입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신청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판매자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-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상품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</a:t>
            </a:r>
          </a:p>
          <a:p>
            <a:pPr lvl="0" algn="l">
              <a:lnSpc>
                <a:spcPct val="116199"/>
              </a:lnSpc>
            </a:pPr>
            <a:endParaRPr lang="ko-KR" sz="2930" b="0" i="0" u="none" strike="noStrike" dirty="0">
              <a:solidFill>
                <a:srgbClr val="000000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관리자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-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유저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관리자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-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상품관리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관리자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-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주문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</a:t>
            </a:r>
          </a:p>
        </p:txBody>
      </p:sp>
      <p:sp>
        <p:nvSpPr>
          <p:cNvPr id="14" name="사각형: 둥근 모서리 13">
            <a:hlinkClick r:id="rId4"/>
            <a:extLst>
              <a:ext uri="{FF2B5EF4-FFF2-40B4-BE49-F238E27FC236}">
                <a16:creationId xmlns:a16="http://schemas.microsoft.com/office/drawing/2014/main" id="{2E4F8436-371D-E2CC-DA80-B899742601B5}"/>
              </a:ext>
            </a:extLst>
          </p:cNvPr>
          <p:cNvSpPr/>
          <p:nvPr/>
        </p:nvSpPr>
        <p:spPr>
          <a:xfrm>
            <a:off x="7007225" y="3130550"/>
            <a:ext cx="2330450" cy="647700"/>
          </a:xfrm>
          <a:prstGeom prst="roundRect">
            <a:avLst>
              <a:gd name="adj" fmla="val 29167"/>
            </a:avLst>
          </a:prstGeom>
          <a:solidFill>
            <a:srgbClr val="5CB9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5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Staging</a:t>
            </a:r>
          </a:p>
        </p:txBody>
      </p:sp>
      <p:sp>
        <p:nvSpPr>
          <p:cNvPr id="15" name="사각형: 둥근 모서리 14">
            <a:hlinkClick r:id="rId5"/>
            <a:extLst>
              <a:ext uri="{FF2B5EF4-FFF2-40B4-BE49-F238E27FC236}">
                <a16:creationId xmlns:a16="http://schemas.microsoft.com/office/drawing/2014/main" id="{600C7EC0-C7AB-A8B2-4559-3C8B38472621}"/>
              </a:ext>
            </a:extLst>
          </p:cNvPr>
          <p:cNvSpPr/>
          <p:nvPr/>
        </p:nvSpPr>
        <p:spPr>
          <a:xfrm>
            <a:off x="4495800" y="3130550"/>
            <a:ext cx="2330450" cy="647700"/>
          </a:xfrm>
          <a:prstGeom prst="roundRect">
            <a:avLst>
              <a:gd name="adj" fmla="val 29167"/>
            </a:avLst>
          </a:prstGeom>
          <a:solidFill>
            <a:srgbClr val="5CB9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ko-KR" sz="35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GITHUB</a:t>
            </a:r>
            <a:endParaRPr lang="en-GB" sz="35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55C39B22-E215-B1A7-8F44-80BECFB05C9A}"/>
              </a:ext>
            </a:extLst>
          </p:cNvPr>
          <p:cNvSpPr txBox="1"/>
          <p:nvPr/>
        </p:nvSpPr>
        <p:spPr>
          <a:xfrm>
            <a:off x="1422400" y="1193800"/>
            <a:ext cx="9474200" cy="1066800"/>
          </a:xfrm>
          <a:prstGeom prst="rect">
            <a:avLst/>
          </a:prstGeom>
        </p:spPr>
        <p:txBody>
          <a:bodyPr lIns="0" tIns="7620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6000" b="0" i="0" u="none" strike="noStrike" spc="-120" dirty="0">
                <a:solidFill>
                  <a:srgbClr val="509BF8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03</a:t>
            </a:r>
            <a:r>
              <a:rPr lang="en" sz="6000" spc="-12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altLang="en-US" sz="6000" spc="-12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백엔드 진행 현황</a:t>
            </a:r>
            <a:endParaRPr lang="en" sz="6000" b="0" i="0" u="none" strike="noStrike" spc="-120" dirty="0">
              <a:solidFill>
                <a:srgbClr val="509BF8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9ED7E222-2193-6DF9-0130-C6EADE216DC1}"/>
              </a:ext>
            </a:extLst>
          </p:cNvPr>
          <p:cNvSpPr txBox="1"/>
          <p:nvPr/>
        </p:nvSpPr>
        <p:spPr>
          <a:xfrm>
            <a:off x="18986500" y="1409700"/>
            <a:ext cx="3911600" cy="4318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-US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A11y Market </a:t>
            </a:r>
            <a:r>
              <a:rPr lang="ko-KR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진행</a:t>
            </a:r>
            <a:r>
              <a:rPr lang="en-US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상황</a:t>
            </a:r>
            <a:r>
              <a:rPr lang="en-US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보고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565400"/>
            <a:ext cx="21475700" cy="967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700" y="3733800"/>
            <a:ext cx="10680700" cy="8013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947900" y="3060700"/>
            <a:ext cx="4178300" cy="6731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이슈</a:t>
            </a:r>
            <a:r>
              <a:rPr lang="en-US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완료</a:t>
            </a:r>
            <a:r>
              <a:rPr lang="en-US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현황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62200" y="3060700"/>
            <a:ext cx="9486900" cy="74549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작업</a:t>
            </a:r>
            <a:r>
              <a:rPr lang="en-US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완료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공통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컴포넌트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(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상단바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및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푸터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메인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페이지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이메일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로그인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페이지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회원가입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페이지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접근성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초기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설정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페이지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배송지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페이지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장바구니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페이지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상품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조회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페이지</a:t>
            </a:r>
          </a:p>
          <a:p>
            <a:pPr lvl="0" algn="l">
              <a:lnSpc>
                <a:spcPct val="116199"/>
              </a:lnSpc>
            </a:pPr>
            <a:endParaRPr lang="ko-KR" sz="2930" b="0" i="0" u="none" strike="noStrike">
              <a:solidFill>
                <a:srgbClr val="000000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-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판매자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계정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신청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</a:t>
            </a:r>
          </a:p>
          <a:p>
            <a:pPr lvl="0" algn="l">
              <a:lnSpc>
                <a:spcPct val="116199"/>
              </a:lnSpc>
            </a:pPr>
            <a:endParaRPr lang="ko-KR" sz="2930" b="0" i="0" u="none" strike="noStrike">
              <a:solidFill>
                <a:srgbClr val="000000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0" algn="l">
              <a:lnSpc>
                <a:spcPct val="116199"/>
              </a:lnSpc>
            </a:pPr>
            <a:endParaRPr lang="ko-KR" sz="2930" b="0" i="0" u="none" strike="noStrike">
              <a:solidFill>
                <a:srgbClr val="000000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(API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미연동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상태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</a:p>
        </p:txBody>
      </p:sp>
      <p:sp>
        <p:nvSpPr>
          <p:cNvPr id="16" name="사각형: 둥근 모서리 15">
            <a:hlinkClick r:id="rId4"/>
            <a:extLst>
              <a:ext uri="{FF2B5EF4-FFF2-40B4-BE49-F238E27FC236}">
                <a16:creationId xmlns:a16="http://schemas.microsoft.com/office/drawing/2014/main" id="{D3FE12FE-667E-0788-7D6B-843E700637F3}"/>
              </a:ext>
            </a:extLst>
          </p:cNvPr>
          <p:cNvSpPr/>
          <p:nvPr/>
        </p:nvSpPr>
        <p:spPr>
          <a:xfrm>
            <a:off x="7007225" y="3130550"/>
            <a:ext cx="2330450" cy="647700"/>
          </a:xfrm>
          <a:prstGeom prst="roundRect">
            <a:avLst>
              <a:gd name="adj" fmla="val 29167"/>
            </a:avLst>
          </a:prstGeom>
          <a:solidFill>
            <a:srgbClr val="5CB9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5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Staging</a:t>
            </a:r>
          </a:p>
        </p:txBody>
      </p:sp>
      <p:sp>
        <p:nvSpPr>
          <p:cNvPr id="17" name="사각형: 둥근 모서리 16">
            <a:hlinkClick r:id="rId5"/>
            <a:extLst>
              <a:ext uri="{FF2B5EF4-FFF2-40B4-BE49-F238E27FC236}">
                <a16:creationId xmlns:a16="http://schemas.microsoft.com/office/drawing/2014/main" id="{C5A00F1A-3A9A-6383-A715-F6D3A90B8799}"/>
              </a:ext>
            </a:extLst>
          </p:cNvPr>
          <p:cNvSpPr/>
          <p:nvPr/>
        </p:nvSpPr>
        <p:spPr>
          <a:xfrm>
            <a:off x="4495800" y="3130550"/>
            <a:ext cx="2330450" cy="647700"/>
          </a:xfrm>
          <a:prstGeom prst="roundRect">
            <a:avLst>
              <a:gd name="adj" fmla="val 29167"/>
            </a:avLst>
          </a:prstGeom>
          <a:solidFill>
            <a:srgbClr val="5CB9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ko-KR" sz="35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GITHUB</a:t>
            </a:r>
            <a:endParaRPr lang="en-GB" sz="35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D3665D72-BD50-D113-D057-86A4D6CDFBA1}"/>
              </a:ext>
            </a:extLst>
          </p:cNvPr>
          <p:cNvSpPr txBox="1"/>
          <p:nvPr/>
        </p:nvSpPr>
        <p:spPr>
          <a:xfrm>
            <a:off x="20497800" y="3733800"/>
            <a:ext cx="1727200" cy="431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총계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53</a:t>
            </a:r>
            <a:endParaRPr lang="en-US" sz="2400" b="0" i="0" u="none" strike="noStrike" dirty="0">
              <a:solidFill>
                <a:srgbClr val="000000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09F227B5-CDED-FCA8-47D4-AD82FAAF0AA4}"/>
              </a:ext>
            </a:extLst>
          </p:cNvPr>
          <p:cNvSpPr txBox="1"/>
          <p:nvPr/>
        </p:nvSpPr>
        <p:spPr>
          <a:xfrm>
            <a:off x="1422400" y="1193800"/>
            <a:ext cx="9474200" cy="1066800"/>
          </a:xfrm>
          <a:prstGeom prst="rect">
            <a:avLst/>
          </a:prstGeom>
        </p:spPr>
        <p:txBody>
          <a:bodyPr lIns="0" tIns="7620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6000" b="0" i="0" u="none" strike="noStrike" spc="-120" dirty="0">
                <a:solidFill>
                  <a:srgbClr val="509BF8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04</a:t>
            </a:r>
            <a:r>
              <a:rPr lang="en" sz="6000" spc="-12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altLang="en-US" sz="6000" spc="-12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프론트엔드 진행 현황</a:t>
            </a:r>
            <a:endParaRPr lang="en" sz="6000" b="0" i="0" u="none" strike="noStrike" spc="-120" dirty="0">
              <a:solidFill>
                <a:srgbClr val="509BF8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01A1BF15-4A3B-B03D-B32C-C5CFB5ACFEEC}"/>
              </a:ext>
            </a:extLst>
          </p:cNvPr>
          <p:cNvSpPr txBox="1"/>
          <p:nvPr/>
        </p:nvSpPr>
        <p:spPr>
          <a:xfrm>
            <a:off x="18986500" y="1409700"/>
            <a:ext cx="3911600" cy="4318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-US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A11y Market </a:t>
            </a:r>
            <a:r>
              <a:rPr lang="ko-KR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진행</a:t>
            </a:r>
            <a:r>
              <a:rPr lang="en-US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상황</a:t>
            </a:r>
            <a:r>
              <a:rPr lang="en-US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보고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2565400"/>
            <a:ext cx="23291800" cy="9677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22400" y="1193800"/>
            <a:ext cx="9474200" cy="1066800"/>
          </a:xfrm>
          <a:prstGeom prst="rect">
            <a:avLst/>
          </a:prstGeom>
        </p:spPr>
        <p:txBody>
          <a:bodyPr lIns="0" tIns="7620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6000" b="0" i="0" u="none" strike="noStrike" spc="-120" dirty="0">
                <a:solidFill>
                  <a:srgbClr val="509BF8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05</a:t>
            </a:r>
            <a:r>
              <a:rPr lang="en" sz="6000" spc="-12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altLang="en-US" sz="6000" spc="-12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주요 예정 작업</a:t>
            </a:r>
            <a:endParaRPr lang="en" sz="6000" b="0" i="0" u="none" strike="noStrike" spc="-120" dirty="0">
              <a:solidFill>
                <a:srgbClr val="509BF8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41400" y="3162300"/>
            <a:ext cx="6172200" cy="8496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백엔드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카카오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계정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간편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회원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가입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및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로그인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계정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삭제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회원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탈퇴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접근성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프로필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DB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저장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및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조회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내역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내역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조회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내역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조회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내역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각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항목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별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취소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요청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상품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저장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시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AI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요약문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저장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검증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더미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기능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판매자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대시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보드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정보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조회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목록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조회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상태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변경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클레임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조회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클레임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접수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61200" y="3162300"/>
            <a:ext cx="5702300" cy="4318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endParaRPr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구매자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구매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확정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기능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판매자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가입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승인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요청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목록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조회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판매자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정보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수정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내역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조회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상태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강제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변경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27000" y="3238500"/>
            <a:ext cx="5359400" cy="797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프론트</a:t>
            </a:r>
            <a:r>
              <a:rPr lang="en-US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3810" b="1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엔드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간편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회원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가입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페이지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마이페이지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회원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탈퇴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기능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접근성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프로필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저장기능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주문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내역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조회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페이지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내역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조회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페이지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취소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요청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페이지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회원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정보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정보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수정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페이지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정보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조회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결제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결제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가이드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결제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034000" y="3238500"/>
            <a:ext cx="5448300" cy="797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endParaRPr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판매자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대시보드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페이지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상품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등록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신청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내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상품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목록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상품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수정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상품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삭제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주문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처리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관리자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회원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목록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조회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회원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권한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관리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기능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신뢰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기능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인증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마크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접근성</a:t>
            </a:r>
          </a:p>
          <a:p>
            <a:pPr marL="715010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각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설정에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따라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CSS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일괄</a:t>
            </a:r>
            <a:r>
              <a:rPr lang="en-US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적용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677BC8EA-A282-FCF3-72AE-17C2AE521DA9}"/>
              </a:ext>
            </a:extLst>
          </p:cNvPr>
          <p:cNvSpPr txBox="1"/>
          <p:nvPr/>
        </p:nvSpPr>
        <p:spPr>
          <a:xfrm>
            <a:off x="18986500" y="1409700"/>
            <a:ext cx="3911600" cy="4318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-US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A11y Market </a:t>
            </a:r>
            <a:r>
              <a:rPr lang="ko-KR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진행</a:t>
            </a:r>
            <a:r>
              <a:rPr lang="en-US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상황</a:t>
            </a:r>
            <a:r>
              <a:rPr lang="en-US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sz="2400" b="0" i="0" u="none" strike="noStrike" spc="-48">
                <a:solidFill>
                  <a:srgbClr val="1A1A1A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보고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551</Words>
  <Application>Microsoft Office PowerPoint</Application>
  <PresentationFormat>사용자 지정</PresentationFormat>
  <Paragraphs>178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Pretendard Variable SemiBold</vt:lpstr>
      <vt:lpstr>Poppins Bold</vt:lpstr>
      <vt:lpstr>Pretendard Regular</vt:lpstr>
      <vt:lpstr>Calibri</vt:lpstr>
      <vt:lpstr>Pretendard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GyuTae Ahn</cp:lastModifiedBy>
  <cp:revision>4</cp:revision>
  <dcterms:created xsi:type="dcterms:W3CDTF">2006-08-16T00:00:00Z</dcterms:created>
  <dcterms:modified xsi:type="dcterms:W3CDTF">2025-11-21T09:25:29Z</dcterms:modified>
</cp:coreProperties>
</file>